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4"/>
  </p:notesMasterIdLst>
  <p:handoutMasterIdLst>
    <p:handoutMasterId r:id="rId35"/>
  </p:handoutMasterIdLst>
  <p:sldIdLst>
    <p:sldId id="257" r:id="rId2"/>
    <p:sldId id="386" r:id="rId3"/>
    <p:sldId id="336" r:id="rId4"/>
    <p:sldId id="314" r:id="rId5"/>
    <p:sldId id="317" r:id="rId6"/>
    <p:sldId id="342" r:id="rId7"/>
    <p:sldId id="318" r:id="rId8"/>
    <p:sldId id="319" r:id="rId9"/>
    <p:sldId id="356" r:id="rId10"/>
    <p:sldId id="362" r:id="rId11"/>
    <p:sldId id="357" r:id="rId12"/>
    <p:sldId id="376" r:id="rId13"/>
    <p:sldId id="361" r:id="rId14"/>
    <p:sldId id="358" r:id="rId15"/>
    <p:sldId id="339" r:id="rId16"/>
    <p:sldId id="387" r:id="rId17"/>
    <p:sldId id="363" r:id="rId18"/>
    <p:sldId id="354" r:id="rId19"/>
    <p:sldId id="374" r:id="rId20"/>
    <p:sldId id="373" r:id="rId21"/>
    <p:sldId id="349" r:id="rId22"/>
    <p:sldId id="367" r:id="rId23"/>
    <p:sldId id="370" r:id="rId24"/>
    <p:sldId id="371" r:id="rId25"/>
    <p:sldId id="368" r:id="rId26"/>
    <p:sldId id="385" r:id="rId27"/>
    <p:sldId id="372" r:id="rId28"/>
    <p:sldId id="389" r:id="rId29"/>
    <p:sldId id="377" r:id="rId30"/>
    <p:sldId id="388" r:id="rId31"/>
    <p:sldId id="364" r:id="rId32"/>
    <p:sldId id="366" r:id="rId33"/>
  </p:sldIdLst>
  <p:sldSz cx="12192000" cy="6858000"/>
  <p:notesSz cx="9928225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C0C0C0"/>
    <a:srgbClr val="DFD513"/>
    <a:srgbClr val="CC6600"/>
    <a:srgbClr val="CC3399"/>
    <a:srgbClr val="DC3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2515" autoAdjust="0"/>
  </p:normalViewPr>
  <p:slideViewPr>
    <p:cSldViewPr>
      <p:cViewPr varScale="1">
        <p:scale>
          <a:sx n="95" d="100"/>
          <a:sy n="95" d="100"/>
        </p:scale>
        <p:origin x="102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976" y="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2603" y="7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r">
              <a:defRPr sz="1200"/>
            </a:lvl1pPr>
          </a:lstStyle>
          <a:p>
            <a:pPr>
              <a:defRPr/>
            </a:pPr>
            <a:fld id="{4785F242-24A1-4F4D-88CC-D14F806EBBA6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706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2603" y="6456706"/>
            <a:ext cx="4303313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r">
              <a:defRPr sz="1200"/>
            </a:lvl1pPr>
          </a:lstStyle>
          <a:p>
            <a:pPr>
              <a:defRPr/>
            </a:pPr>
            <a:fld id="{4C4904C9-3E3F-49FB-8FCE-18A48282D3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85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7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2603" y="7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BEC28A-28DD-48D1-8455-A72418DFD369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11175"/>
            <a:ext cx="4530725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0" tIns="45804" rIns="91610" bIns="4580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374" y="3229449"/>
            <a:ext cx="7943507" cy="3058953"/>
          </a:xfrm>
          <a:prstGeom prst="rect">
            <a:avLst/>
          </a:prstGeom>
        </p:spPr>
        <p:txBody>
          <a:bodyPr vert="horz" lIns="91610" tIns="45804" rIns="91610" bIns="4580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706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2603" y="6456706"/>
            <a:ext cx="4303313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B5EFBDB-032D-43FD-B762-F4099B6A73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04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3D-Variability-Analysis-3DVA-5f351d70f18042e6b32c215372639335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variational-autoencoder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yosparc.com/blog/2019-nco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yoem/eman2/blob/master/sparx/libpy/applications.py#L1746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l.ucsf.edu/chimera/docs/ContributedSoftware/morphmap/morphmap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698750" y="511175"/>
            <a:ext cx="4530725" cy="25479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E3CF02-F249-4222-8FFF-34347BF9BA64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59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https://www.notion.so/3D-Variability-Analysis-3DVA-5f351d70f18042e6b32c215372639335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511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deal with the fact that the network may learn negative values for 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σσ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we'll typically have the network learn 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logσlog⁡σ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exponentiate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value to get the latent distribution's variance.</a:t>
            </a:r>
          </a:p>
          <a:p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/>
              <a:t> It asks how likely we are to start at an image </a:t>
            </a:r>
            <a:r>
              <a:rPr lang="en-US" altLang="zh-TW" i="1" dirty="0" smtClean="0">
                <a:effectLst/>
              </a:rPr>
              <a:t>x</a:t>
            </a:r>
            <a:r>
              <a:rPr lang="en-US" altLang="zh-TW" dirty="0" smtClean="0"/>
              <a:t>, encode it to </a:t>
            </a:r>
            <a:r>
              <a:rPr lang="en-US" altLang="zh-TW" i="1" dirty="0" smtClean="0">
                <a:effectLst/>
              </a:rPr>
              <a:t>z</a:t>
            </a:r>
            <a:r>
              <a:rPr lang="en-US" altLang="zh-TW" dirty="0" smtClean="0"/>
              <a:t>, decode it, and get back the original </a:t>
            </a:r>
            <a:r>
              <a:rPr lang="en-US" altLang="zh-TW" i="1" dirty="0" smtClean="0">
                <a:effectLst/>
              </a:rPr>
              <a:t>x</a:t>
            </a:r>
            <a:r>
              <a:rPr lang="en-US" altLang="zh-TW" dirty="0" smtClean="0"/>
              <a:t>.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982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https://www.jeremyjordan.me/variational-autoencoders/</a:t>
            </a:r>
            <a:endParaRPr lang="en-US" altLang="zh-TW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is now exposed to a certain degree of local variation by varying the encoding of one sample, resulting in smooth latent spaces on a local scale, that is, for similar samples. Ideally, we want overlap between samples that are not very similar too, in order to interpolate 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classes. However, since there are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 limits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what values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take on, the encoder can learn to generate very different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different classes, clustering them apart, and minimize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making sure the encodings themselves don’t vary much for the same sample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24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https://cryosparc.com/blog/2019-ncov</a:t>
            </a:r>
            <a:endParaRPr lang="en-US" dirty="0" smtClean="0"/>
          </a:p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Variability Analysis in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cryoSPARC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v2 resolves flexible conformational change of the S-protein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781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set of parameters that most likely determine the observed data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parameter assignment are replaced by probability-weighted integrations over all possible assignments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image is assigned by all orientations and classes with weights</a:t>
            </a:r>
          </a:p>
          <a:p>
            <a:endParaRPr lang="zh-TW" altLang="en-US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513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Global 3D voxel-by-voxel </a:t>
            </a:r>
            <a:r>
              <a:rPr lang="en-US" altLang="zh-TW" dirty="0" err="1" smtClean="0"/>
              <a:t>varianc</a:t>
            </a:r>
            <a:endParaRPr lang="en-US" altLang="zh-TW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Subset obtained by 2D variance images calculated from particles assigned to the same direction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3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HGRS resampling is stratified</a:t>
            </a:r>
          </a:p>
          <a:p>
            <a:r>
              <a:rPr lang="en-US" altLang="zh-TW" smtClean="0">
                <a:hlinkClick r:id="rId3"/>
              </a:rPr>
              <a:t>https://github.com/cryoem/eman2/blob/master/sparx/libpy/applications.py#L17466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239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4A3A5-D059-430C-B967-3F0F3E234F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900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https://www.cgl.ucsf.edu/chimera/docs/ContributedSoftware/morphmap/morphmap.html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4A3A5-D059-430C-B967-3F0F3E234F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10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4A3A5-D059-430C-B967-3F0F3E234F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85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E-step: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p>
                              </m:sSub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/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M-step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sup>
                                  </m:sSub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/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E-step:</a:t>
                </a:r>
              </a:p>
              <a:p>
                <a:pPr lvl="2"/>
                <a:r>
                  <a:rPr lang="en-US" altLang="zh-TW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𝑧_𝑖^∗=𝑎𝑟𝑔〖𝑚𝑖𝑛〗_(𝑧_𝑖 )=1/2 ‖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𝑋_𝑖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〖</a:t>
                </a:r>
                <a:r>
                  <a:rPr lang="zh-TW" altLang="en-US" i="0">
                    <a:latin typeface="Cambria Math" panose="02040503050406030204" pitchFamily="18" charset="0"/>
                  </a:rPr>
                  <a:t>𝛼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𝑃〗_𝑖^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𝜑</a:t>
                </a:r>
                <a:r>
                  <a:rPr lang="en-US" altLang="zh-TW" i="0">
                    <a:latin typeface="Cambria Math" panose="02040503050406030204" pitchFamily="18" charset="0"/>
                  </a:rPr>
                  <a:t> (</a:t>
                </a:r>
                <a:r>
                  <a:rPr lang="zh-TW" altLang="en-US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𝛾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_0+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∑_(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𝑗=1)^𝑚▒〖𝑧_</a:t>
                </a:r>
                <a:r>
                  <a:rPr lang="en-US" altLang="zh-TW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𝑗</a:t>
                </a:r>
                <a:r>
                  <a:rPr lang="zh-TW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𝛾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〗_𝑗 )‖</a:t>
                </a:r>
                <a:r>
                  <a:rPr lang="en-US" altLang="zh-TW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en-US" altLang="zh-TW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M-step</a:t>
                </a:r>
              </a:p>
              <a:p>
                <a:pPr lvl="2"/>
                <a:r>
                  <a:rPr lang="zh-TW" altLang="en-US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𝛾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_𝑘^∗=𝑎𝑟𝑔〖𝑚𝑖𝑛〗_(</a:t>
                </a:r>
                <a:r>
                  <a:rPr lang="zh-TW" altLang="en-US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𝛾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_𝑖 )=1/2 ∑_𝑖▒‖𝑋_𝑖−〖</a:t>
                </a:r>
                <a:r>
                  <a:rPr lang="zh-TW" altLang="en-US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𝛼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𝑃〗_𝑖^</a:t>
                </a:r>
                <a:r>
                  <a:rPr lang="zh-TW" altLang="en-US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𝜑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zh-TW" altLang="en-US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𝛾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_0+∑_(𝑗=1)^𝑚▒〖𝑧_𝑖𝑗</a:t>
                </a:r>
                <a:r>
                  <a:rPr lang="zh-TW" altLang="en-US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𝛾</a:t>
                </a:r>
                <a:r>
                  <a:rPr lang="en-US" altLang="zh-TW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〗_𝑗 )‖_^2 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04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角星形 5"/>
          <p:cNvSpPr/>
          <p:nvPr userDrawn="1"/>
        </p:nvSpPr>
        <p:spPr>
          <a:xfrm>
            <a:off x="9256184" y="6400800"/>
            <a:ext cx="304800" cy="228600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FFC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 userDrawn="1"/>
        </p:nvSpPr>
        <p:spPr>
          <a:xfrm rot="19594117">
            <a:off x="3295652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85D4-5936-4E22-81D2-6B3800489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48C84-D8CC-4DB7-BF23-609816B95A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5"/>
          <p:cNvSpPr txBox="1">
            <a:spLocks/>
          </p:cNvSpPr>
          <p:nvPr userDrawn="1"/>
        </p:nvSpPr>
        <p:spPr>
          <a:xfrm>
            <a:off x="8572501" y="6357938"/>
            <a:ext cx="2402417" cy="366712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E85E68"/>
              </a:solidFill>
              <a:latin typeface="Brush Script MT" pitchFamily="66" charset="0"/>
              <a:ea typeface="STXingkai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2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11E32-B9A0-4C06-A644-818AE0A5CA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9200" y="2819401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2819401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4763"/>
            <a:ext cx="4633384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634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454C-91E5-41D3-888B-2251DD37D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2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87B14-C52E-4E08-A147-B2E23833E6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A37A2-BB58-463E-A085-C282F415BF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Berlin Sans FB Demi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4" name="日期版面配置區 7"/>
          <p:cNvSpPr txBox="1">
            <a:spLocks/>
          </p:cNvSpPr>
          <p:nvPr userDrawn="1"/>
        </p:nvSpPr>
        <p:spPr>
          <a:xfrm>
            <a:off x="7122584" y="6361114"/>
            <a:ext cx="2116667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 userDrawn="1"/>
        </p:nvSpPr>
        <p:spPr>
          <a:xfrm rot="19594117">
            <a:off x="3295652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49390-859A-4B82-9667-58B58EBCB5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0613F-01AD-4AF4-B065-14E6D69794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dirty="0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37C51-4FA3-4035-A6CE-93E2866455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AECBC-0C91-4DAE-A7B9-EA8220A4C6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  <a:endParaRPr lang="en-US" dirty="0" smtClean="0"/>
          </a:p>
        </p:txBody>
      </p:sp>
      <p:sp>
        <p:nvSpPr>
          <p:cNvPr id="5123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 smtClean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CFD981B-B004-4CD9-BDE4-045E4C2478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28" name="直線接點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10466686" y="3095626"/>
            <a:ext cx="461665" cy="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8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7.png"/><Relationship Id="rId3" Type="http://schemas.openxmlformats.org/officeDocument/2006/relationships/image" Target="../media/image190.png"/><Relationship Id="rId7" Type="http://schemas.openxmlformats.org/officeDocument/2006/relationships/image" Target="../media/image21.emf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60.png"/><Relationship Id="rId7" Type="http://schemas.openxmlformats.org/officeDocument/2006/relationships/image" Target="../media/image37.emf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emf"/><Relationship Id="rId4" Type="http://schemas.openxmlformats.org/officeDocument/2006/relationships/image" Target="../media/image34.png"/><Relationship Id="rId9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ebi.ac.uk/pdbe/emdb/empiar/entry/1007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www.youtube.com/watch?v=uaaqyVS9-rM&amp;feature=youtu.be&amp;t=19m42s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10" Type="http://schemas.openxmlformats.org/officeDocument/2006/relationships/image" Target="../media/image510.png"/><Relationship Id="rId4" Type="http://schemas.openxmlformats.org/officeDocument/2006/relationships/image" Target="../media/image420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ell.com/cell/pdf/S0092-8674(18)30047-3.pdf" TargetMode="External"/><Relationship Id="rId5" Type="http://schemas.openxmlformats.org/officeDocument/2006/relationships/hyperlink" Target="https://cryosparc.com/blog/2019-ncov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variational-autoencoder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690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ryosparc.com/docs/tutorials/3d-variability-analysi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標題 1"/>
          <p:cNvSpPr>
            <a:spLocks noGrp="1"/>
          </p:cNvSpPr>
          <p:nvPr>
            <p:ph type="ctrTitle"/>
          </p:nvPr>
        </p:nvSpPr>
        <p:spPr>
          <a:xfrm>
            <a:off x="3575720" y="4221088"/>
            <a:ext cx="7056784" cy="720080"/>
          </a:xfrm>
        </p:spPr>
        <p:txBody>
          <a:bodyPr>
            <a:noAutofit/>
          </a:bodyPr>
          <a:lstStyle/>
          <a:p>
            <a:r>
              <a:rPr lang="en-US" altLang="zh-TW" sz="2400" b="1" dirty="0" smtClean="0">
                <a:solidFill>
                  <a:schemeClr val="accent1">
                    <a:lumMod val="50000"/>
                  </a:schemeClr>
                </a:solidFill>
              </a:rPr>
              <a:t>3D Variability Analysis in </a:t>
            </a:r>
            <a:r>
              <a:rPr lang="en-US" altLang="zh-TW" sz="2400" b="1" dirty="0" err="1" smtClean="0">
                <a:solidFill>
                  <a:schemeClr val="accent1">
                    <a:lumMod val="50000"/>
                  </a:schemeClr>
                </a:solidFill>
              </a:rPr>
              <a:t>cryo</a:t>
            </a:r>
            <a:r>
              <a:rPr lang="en-US" altLang="zh-TW" sz="2400" b="1" dirty="0" smtClean="0">
                <a:solidFill>
                  <a:schemeClr val="accent1">
                    <a:lumMod val="50000"/>
                  </a:schemeClr>
                </a:solidFill>
              </a:rPr>
              <a:t>-EM</a:t>
            </a:r>
            <a:endParaRPr lang="en-US" altLang="zh-TW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Britannic Bold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Szu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-Chi Chung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Institute of Statistical Science, Academia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Sinica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TW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altLang="zh-TW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4" name="tes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484126" y="2274901"/>
            <a:ext cx="552132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Eigen-Analysis </a:t>
            </a:r>
            <a:r>
              <a:rPr lang="en-US" altLang="zh-TW" dirty="0" smtClean="0"/>
              <a:t>- Conformation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605933" y="1968433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14290" y="4465890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004474"/>
            <a:ext cx="2592288" cy="247642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879976" y="2058123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E-site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tRNA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838589" y="1758604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-site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tRNA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40971" y="2157162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EF-G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409302" y="2503655"/>
            <a:ext cx="838826" cy="1285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7423297" y="2157163"/>
            <a:ext cx="203663" cy="16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8544272" y="2456683"/>
            <a:ext cx="153106" cy="17860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Eigen-Analysis </a:t>
            </a:r>
            <a:r>
              <a:rPr lang="en-US" altLang="zh-TW" dirty="0" smtClean="0"/>
              <a:t>- PCA vs 2SDR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on 100 structures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11E32-B9A0-4C06-A644-818AE0A5CA07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Gill Sans MT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Gill Sans MT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800974" y="1357444"/>
                <a:ext cx="3124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itchFamily="18" charset="-120"/>
                    <a:cs typeface="Times New Roman" panose="02020603050405020304" pitchFamily="18" charset="0"/>
                  </a:rPr>
                  <a:t>2SDR (</a:t>
                </a:r>
                <a14:m>
                  <m:oMath xmlns:m="http://schemas.openxmlformats.org/officeDocument/2006/math">
                    <m:r>
                      <a:rPr kumimoji="1" lang="en-US" altLang="zh-TW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itchFamily="18" charset="-120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1" lang="en-US" altLang="zh-TW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TW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itchFamily="18" charset="-120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1" lang="en-US" altLang="zh-TW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TW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TW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itchFamily="18" charset="-120"/>
                        <a:cs typeface="Times New Roman" panose="02020603050405020304" pitchFamily="18" charset="0"/>
                      </a:rPr>
                      <m:t>=15, 0.95</m:t>
                    </m:r>
                  </m:oMath>
                </a14:m>
                <a:r>
                  <a:rPr kumimoji="1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itchFamily="18" charset="-120"/>
                    <a:cs typeface="Times New Roman" panose="02020603050405020304" pitchFamily="18" charset="0"/>
                  </a:rPr>
                  <a:t>)</a:t>
                </a:r>
                <a:endPara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4" y="1357444"/>
                <a:ext cx="3124201" cy="369332"/>
              </a:xfrm>
              <a:prstGeom prst="rect">
                <a:avLst/>
              </a:prstGeom>
              <a:blipFill>
                <a:blip r:embed="rId3"/>
                <a:stretch>
                  <a:fillRect l="-1758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4280323" y="1465275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PCA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683754"/>
            <a:ext cx="2683956" cy="185248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718472"/>
            <a:ext cx="2434596" cy="167655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760" y="1849465"/>
            <a:ext cx="1536544" cy="17922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969" y="3815605"/>
            <a:ext cx="1336125" cy="7436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8205" y="2428780"/>
            <a:ext cx="1469738" cy="12393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999" y="3823194"/>
            <a:ext cx="1288406" cy="74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68636" y="6458635"/>
                <a:ext cx="457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36" y="6458635"/>
                <a:ext cx="4573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42037" y="2741643"/>
                <a:ext cx="464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37" y="2741643"/>
                <a:ext cx="46493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24565" y="4002739"/>
                <a:ext cx="470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65" y="4002739"/>
                <a:ext cx="470257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290764" y="5425328"/>
                <a:ext cx="462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764" y="5425328"/>
                <a:ext cx="4626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0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Eigen-Analysis </a:t>
            </a:r>
            <a:r>
              <a:rPr lang="en-US" altLang="zh-TW" dirty="0" smtClean="0"/>
              <a:t>- Interpretation of </a:t>
            </a:r>
            <a:r>
              <a:rPr lang="en-US" altLang="zh-TW" dirty="0" err="1" smtClean="0"/>
              <a:t>eigenvolume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518" y="2285410"/>
            <a:ext cx="1857222" cy="20961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120" y="3564301"/>
            <a:ext cx="1780899" cy="20001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04" y="4113306"/>
            <a:ext cx="1331885" cy="130040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208" y="1302794"/>
            <a:ext cx="1654239" cy="20819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479" y="1342391"/>
            <a:ext cx="1530629" cy="188603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927645" y="4379715"/>
            <a:ext cx="209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Eigenvolume</a:t>
            </a:r>
            <a:r>
              <a:rPr kumimoji="1"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 2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62120" y="3173981"/>
            <a:ext cx="1447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87319" y="3102636"/>
            <a:ext cx="1447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28390" y="2207085"/>
            <a:ext cx="209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Eigenvolume</a:t>
            </a:r>
            <a:r>
              <a:rPr kumimoji="1"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 1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8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Eigenvolume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Rotation between 30s and 50s subunit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Eigen-Analysis </a:t>
            </a:r>
            <a:r>
              <a:rPr lang="en-US" altLang="zh-TW" dirty="0" smtClean="0"/>
              <a:t>- 3DPCA – (Continuous)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pic>
        <p:nvPicPr>
          <p:cNvPr id="13" name="tes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 bwMode="auto">
          <a:xfrm>
            <a:off x="5544467" y="2376262"/>
            <a:ext cx="552132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tes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 bwMode="auto">
          <a:xfrm>
            <a:off x="911424" y="2204864"/>
            <a:ext cx="5788492" cy="290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6881567" y="1732558"/>
            <a:ext cx="356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Structure2*(1-p)+Struture4*p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80992" y="1761226"/>
            <a:ext cx="356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Average+eigenvolume</a:t>
            </a:r>
            <a:r>
              <a:rPr kumimoji="1"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*p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3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177" y="190540"/>
            <a:ext cx="10972800" cy="990600"/>
          </a:xfrm>
        </p:spPr>
        <p:txBody>
          <a:bodyPr/>
          <a:lstStyle/>
          <a:p>
            <a:r>
              <a:rPr lang="en-US" altLang="zh-TW" dirty="0"/>
              <a:t>1. Eigen-Analysis </a:t>
            </a:r>
            <a:r>
              <a:rPr lang="en-US" altLang="zh-TW" dirty="0" smtClean="0"/>
              <a:t>- PCA </a:t>
            </a:r>
            <a:r>
              <a:rPr lang="en-US" altLang="zh-TW" dirty="0"/>
              <a:t>vs 2SDR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11000 resampled volumes from clean data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11E32-B9A0-4C06-A644-818AE0A5CA07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Gill Sans MT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Gill Sans MT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06581" y="1590637"/>
            <a:ext cx="192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PCA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79518" y="1590637"/>
                <a:ext cx="31080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itchFamily="18" charset="-120"/>
                    <a:cs typeface="Times New Roman" panose="02020603050405020304" pitchFamily="18" charset="0"/>
                  </a:rPr>
                  <a:t>2SDR </a:t>
                </a:r>
                <a:r>
                  <a:rPr kumimoji="1" lang="en-US" altLang="zh-TW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=16, 0.8</m:t>
                    </m:r>
                  </m:oMath>
                </a14:m>
                <a:r>
                  <a:rPr kumimoji="1" lang="en-US" altLang="zh-TW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518" y="1590637"/>
                <a:ext cx="3108054" cy="646331"/>
              </a:xfrm>
              <a:prstGeom prst="rect">
                <a:avLst/>
              </a:prstGeom>
              <a:blipFill>
                <a:blip r:embed="rId3"/>
                <a:stretch>
                  <a:fillRect l="-1569" t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63" y="4698356"/>
            <a:ext cx="3110216" cy="21764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91" y="4698356"/>
            <a:ext cx="3037231" cy="2125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2" y="2339019"/>
            <a:ext cx="2709219" cy="229309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574" y="2004613"/>
            <a:ext cx="1460194" cy="16397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0555" y="3609640"/>
            <a:ext cx="1250231" cy="1001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340" y="2294728"/>
            <a:ext cx="1402931" cy="12107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6280" y="3777276"/>
            <a:ext cx="1374300" cy="81033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343472" y="4698356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 rot="16200000">
            <a:off x="-626631" y="2694976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0368138"/>
              </p:ext>
            </p:extLst>
          </p:nvPr>
        </p:nvGraphicFramePr>
        <p:xfrm>
          <a:off x="7493073" y="252791"/>
          <a:ext cx="4673625" cy="115212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995447">
                  <a:extLst>
                    <a:ext uri="{9D8B030D-6E8A-4147-A177-3AD203B41FA5}">
                      <a16:colId xmlns:a16="http://schemas.microsoft.com/office/drawing/2014/main" val="3938309560"/>
                    </a:ext>
                  </a:extLst>
                </a:gridCol>
                <a:gridCol w="1272134">
                  <a:extLst>
                    <a:ext uri="{9D8B030D-6E8A-4147-A177-3AD203B41FA5}">
                      <a16:colId xmlns:a16="http://schemas.microsoft.com/office/drawing/2014/main" val="2766650486"/>
                    </a:ext>
                  </a:extLst>
                </a:gridCol>
                <a:gridCol w="1406044">
                  <a:extLst>
                    <a:ext uri="{9D8B030D-6E8A-4147-A177-3AD203B41FA5}">
                      <a16:colId xmlns:a16="http://schemas.microsoft.com/office/drawing/2014/main" val="1524081374"/>
                    </a:ext>
                  </a:extLst>
                </a:gridCol>
              </a:tblGrid>
              <a:tr h="230751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SNR  (direct/resample)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impurity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C-impurity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1580007"/>
                  </a:ext>
                </a:extLst>
              </a:tr>
              <a:tr h="301744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0/0.1995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0/0.2413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469790"/>
                  </a:ext>
                </a:extLst>
              </a:tr>
              <a:tr h="301744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2SDR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0/0.0106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0/0.0106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19939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172972" y="2639813"/>
                <a:ext cx="464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72" y="2639813"/>
                <a:ext cx="464935" cy="369332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159963" y="3846934"/>
                <a:ext cx="470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63" y="3846934"/>
                <a:ext cx="470257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1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3DVA [4,5]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zh-TW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orthogonal</a:t>
                </a: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prior over z on this PPCA-like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the contrast of each particle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estimated </a:t>
                </a:r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EM algorithm </a:t>
                </a:r>
                <a:endPara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Complexity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 leading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components</a:t>
                </a:r>
              </a:p>
              <a:p>
                <a:pPr lvl="2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EVD: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p>
                      <m:sSupPr>
                        <m:ctrlP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𝑛𝑝</m:t>
                        </m:r>
                      </m:e>
                      <m:sup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𝑝𝑞</m:t>
                            </m:r>
                          </m:e>
                        </m:d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𝑝𝑞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SVD: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𝑛𝑝𝑞𝑟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EM: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𝑛𝑝𝑞𝑟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</a:p>
              <a:p>
                <a:pPr lvl="2"/>
                <a:r>
                  <a:rPr lang="en-US" altLang="zh-TW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can be used  as on-line algorithm that loads one data point at a time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617" b="-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286" y="2564904"/>
            <a:ext cx="4518618" cy="8886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3806860"/>
            <a:ext cx="5303912" cy="179815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72064" y="2824554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E-step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456040" y="4306091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-step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56173" y="5727502"/>
            <a:ext cx="3143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222222"/>
                </a:solidFill>
              </a:rPr>
              <a:t>Bishop, Christopher M. </a:t>
            </a:r>
            <a:r>
              <a:rPr lang="en-US" altLang="zh-TW" sz="1200" i="1" dirty="0">
                <a:solidFill>
                  <a:srgbClr val="222222"/>
                </a:solidFill>
              </a:rPr>
              <a:t>Pattern recognition and machine learning</a:t>
            </a:r>
            <a:r>
              <a:rPr lang="en-US" altLang="zh-TW" sz="1200" dirty="0">
                <a:solidFill>
                  <a:srgbClr val="222222"/>
                </a:solidFill>
              </a:rPr>
              <a:t>. springer, 2006.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282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50S </a:t>
            </a:r>
            <a:r>
              <a:rPr lang="en-US" dirty="0" smtClean="0"/>
              <a:t>Ribosomal Intermediates Experiment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2"/>
                  </a:rPr>
                  <a:t>EMPIAR 10076</a:t>
                </a: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Bacterial Large Ribosome Subunit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=131,899,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=320,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=320</m:t>
                    </m:r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Various assembly state</a:t>
                </a: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Expert guided 3D classification into 4 major state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plus</a:t>
                </a:r>
              </a:p>
              <a:p>
                <a:pPr marL="0" indent="0">
                  <a:buNone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70s ribosome impurity and outlier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pic>
        <p:nvPicPr>
          <p:cNvPr id="2050" name="Picture 2" descr="Image not availa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3212976"/>
            <a:ext cx="4133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176120" y="3573016"/>
            <a:ext cx="14401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58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en-US" altLang="zh-TW" dirty="0" smtClean="0"/>
              <a:t>3DVA (</a:t>
            </a:r>
            <a:r>
              <a:rPr lang="en-US" altLang="zh-TW" dirty="0"/>
              <a:t>Discrete </a:t>
            </a:r>
            <a:r>
              <a:rPr lang="en-US" altLang="zh-TW" dirty="0" smtClean="0"/>
              <a:t>analysis)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mode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4" y="1764808"/>
            <a:ext cx="7479505" cy="44575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2824229"/>
            <a:ext cx="4819551" cy="2338696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H="1">
            <a:off x="10272464" y="4968321"/>
            <a:ext cx="952990" cy="541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041966" y="5509929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detect outlier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678228" y="5105944"/>
                <a:ext cx="1611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28" y="5105944"/>
                <a:ext cx="161120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5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en-US" altLang="zh-TW" dirty="0" smtClean="0"/>
              <a:t>3DVA (</a:t>
            </a:r>
            <a:r>
              <a:rPr lang="en-US" altLang="zh-TW" dirty="0"/>
              <a:t>Continuous </a:t>
            </a:r>
            <a:r>
              <a:rPr lang="en-US" altLang="zh-TW" dirty="0" smtClean="0"/>
              <a:t>analysis)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mode (Consensus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tructure plus fraction of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eigenvolume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mode (Separate weighted (kernel) reconstruction along reaction coordinate)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pic>
        <p:nvPicPr>
          <p:cNvPr id="1026" name="Picture 2" descr="3DVA Intermediate Reconstru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404" y="4564535"/>
            <a:ext cx="3244304" cy="19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56" y="1685591"/>
            <a:ext cx="2137800" cy="2030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317" y="1685591"/>
            <a:ext cx="5344500" cy="201153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41966" y="5509929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small variation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Variational</a:t>
            </a:r>
            <a:r>
              <a:rPr lang="en-US" altLang="zh-TW" dirty="0"/>
              <a:t> </a:t>
            </a:r>
            <a:r>
              <a:rPr lang="en-US" altLang="zh-TW" dirty="0" err="1"/>
              <a:t>autoencoder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approximate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)||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hlinkClick r:id="rId3"/>
                      </a:rPr>
                      <m:t>→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)||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pic>
        <p:nvPicPr>
          <p:cNvPr id="8194" name="Picture 2" descr="Screen-Shot-2018-03-17-at-11.31.15-P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67" y="299097"/>
            <a:ext cx="5097600" cy="20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567608" y="1608472"/>
            <a:ext cx="799927" cy="445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endCxn id="14" idx="1"/>
          </p:cNvCxnSpPr>
          <p:nvPr/>
        </p:nvCxnSpPr>
        <p:spPr>
          <a:xfrm>
            <a:off x="3574491" y="1571912"/>
            <a:ext cx="793317" cy="549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367808" y="1282254"/>
                <a:ext cx="2460995" cy="689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Usually had to calculate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𝑑𝑧</m:t>
                        </m:r>
                      </m:e>
                    </m:nary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1282254"/>
                <a:ext cx="2460995" cy="689163"/>
              </a:xfrm>
              <a:prstGeom prst="rect">
                <a:avLst/>
              </a:prstGeom>
              <a:blipFill>
                <a:blip r:embed="rId6"/>
                <a:stretch>
                  <a:fillRect l="-2233" t="-39823" r="-1489" b="-1150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Screen-Shot-2018-03-18-at-12.24.19-A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26" y="3191942"/>
            <a:ext cx="5996583" cy="29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creen-Shot-2018-03-18-at-4.36.34-P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462" y="3717032"/>
            <a:ext cx="4687605" cy="181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手繪多邊形 26"/>
          <p:cNvSpPr/>
          <p:nvPr/>
        </p:nvSpPr>
        <p:spPr>
          <a:xfrm>
            <a:off x="3791744" y="3284984"/>
            <a:ext cx="5472608" cy="504056"/>
          </a:xfrm>
          <a:custGeom>
            <a:avLst/>
            <a:gdLst>
              <a:gd name="connsiteX0" fmla="*/ 0 w 5774266"/>
              <a:gd name="connsiteY0" fmla="*/ 0 h 846666"/>
              <a:gd name="connsiteX1" fmla="*/ 4546600 w 5774266"/>
              <a:gd name="connsiteY1" fmla="*/ 313266 h 846666"/>
              <a:gd name="connsiteX2" fmla="*/ 5774266 w 5774266"/>
              <a:gd name="connsiteY2" fmla="*/ 846666 h 84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4266" h="846666">
                <a:moveTo>
                  <a:pt x="0" y="0"/>
                </a:moveTo>
                <a:cubicBezTo>
                  <a:pt x="1792111" y="86077"/>
                  <a:pt x="3584222" y="172155"/>
                  <a:pt x="4546600" y="313266"/>
                </a:cubicBezTo>
                <a:cubicBezTo>
                  <a:pt x="5508978" y="454377"/>
                  <a:pt x="5587999" y="706966"/>
                  <a:pt x="5774266" y="846666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00" name="Picture 8" descr="Screen-Shot-2018-03-18-at-4.39.41-P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835" y="5439851"/>
            <a:ext cx="3166858" cy="13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 flipV="1">
            <a:off x="7536160" y="1911334"/>
            <a:ext cx="1661302" cy="5283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3574491" y="2793811"/>
            <a:ext cx="5767366" cy="491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166455" y="2915652"/>
                <a:ext cx="2460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Prior 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Gaussian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455" y="2915652"/>
                <a:ext cx="2460995" cy="369332"/>
              </a:xfrm>
              <a:prstGeom prst="rect">
                <a:avLst/>
              </a:prstGeom>
              <a:blipFill>
                <a:blip r:embed="rId10"/>
                <a:stretch>
                  <a:fillRect l="-2233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1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/>
              <a:t>V</a:t>
            </a:r>
            <a:r>
              <a:rPr lang="en-US" dirty="0" smtClean="0"/>
              <a:t>ariability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2239"/>
            <a:ext cx="5715000" cy="4286250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1426589"/>
            <a:ext cx="5603492" cy="507899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17033" y="5327197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https://cryosparc.com/blog/2019-ncov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87888" y="889711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6"/>
              </a:rPr>
              <a:t>https://www.cell.com/cell/pdf/S0092-8674(18)30047-3.pdf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3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err="1" smtClean="0"/>
              <a:t>Variational</a:t>
            </a:r>
            <a:r>
              <a:rPr lang="en-US" altLang="zh-TW" sz="2800" dirty="0" smtClean="0"/>
              <a:t> </a:t>
            </a:r>
            <a:r>
              <a:rPr lang="en-US" altLang="zh-TW" sz="2800" dirty="0" err="1" smtClean="0"/>
              <a:t>autoencoder</a:t>
            </a:r>
            <a:r>
              <a:rPr lang="en-US" altLang="zh-TW" sz="2800" dirty="0" smtClean="0"/>
              <a:t> (</a:t>
            </a:r>
            <a:r>
              <a:rPr lang="en-US" altLang="zh-TW" sz="2800" dirty="0">
                <a:hlinkClick r:id="rId3"/>
              </a:rPr>
              <a:t>https://www.jeremyjordan.me/variational-autoencoders</a:t>
            </a:r>
            <a:r>
              <a:rPr lang="en-US" altLang="zh-TW" sz="2800" dirty="0" smtClean="0">
                <a:hlinkClick r:id="rId3"/>
              </a:rPr>
              <a:t>/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latent space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633" y="1342391"/>
            <a:ext cx="6624736" cy="2659566"/>
          </a:xfrm>
          <a:prstGeom prst="rect">
            <a:avLst/>
          </a:prstGeom>
        </p:spPr>
      </p:pic>
      <p:pic>
        <p:nvPicPr>
          <p:cNvPr id="1026" name="Picture 2" descr="Screen-Shot-2018-06-20-at-2.51.06-P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775713"/>
            <a:ext cx="7519119" cy="308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52" y="3038515"/>
            <a:ext cx="3333378" cy="6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3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 </a:t>
            </a:r>
            <a:r>
              <a:rPr lang="en-US" altLang="zh-TW" dirty="0" err="1" smtClean="0"/>
              <a:t>CryoDRGN</a:t>
            </a:r>
            <a:r>
              <a:rPr lang="en-US" altLang="zh-TW" dirty="0" smtClean="0"/>
              <a:t> [6,7]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3722208"/>
            <a:ext cx="8105775" cy="3009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633" y="1191513"/>
            <a:ext cx="5535376" cy="243100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H="1" flipV="1">
            <a:off x="1991544" y="5733256"/>
            <a:ext cx="1814397" cy="701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370877" y="2157683"/>
            <a:ext cx="246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CTF and translation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3791744" y="2157683"/>
            <a:ext cx="1680235" cy="580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559496" y="1752470"/>
            <a:ext cx="246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Expand coordinate to Fourier basis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820" y="6052026"/>
            <a:ext cx="878025" cy="362267"/>
          </a:xfrm>
          <a:prstGeom prst="rect">
            <a:avLst/>
          </a:prstGeom>
        </p:spPr>
      </p:pic>
      <p:pic>
        <p:nvPicPr>
          <p:cNvPr id="16" name="內容版面配置區 15"/>
          <p:cNvPicPr>
            <a:picLocks noGrp="1" noChangeAspect="1"/>
          </p:cNvPicPr>
          <p:nvPr>
            <p:ph sz="quarter" idx="1"/>
          </p:nvPr>
        </p:nvPicPr>
        <p:blipFill>
          <a:blip r:embed="rId5"/>
          <a:stretch>
            <a:fillRect/>
          </a:stretch>
        </p:blipFill>
        <p:spPr>
          <a:xfrm>
            <a:off x="3505128" y="6440347"/>
            <a:ext cx="1030725" cy="28600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 flipV="1">
            <a:off x="9498065" y="2804014"/>
            <a:ext cx="342351" cy="1150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761046" y="4930367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rotation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171258" y="911188"/>
                <a:ext cx="24609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 from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reconstruct the volume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58" y="911188"/>
                <a:ext cx="2460995" cy="923330"/>
              </a:xfrm>
              <a:prstGeom prst="rect">
                <a:avLst/>
              </a:prstGeom>
              <a:blipFill>
                <a:blip r:embed="rId6"/>
                <a:stretch>
                  <a:fillRect l="-1980" t="-3289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2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en-US" altLang="zh-TW" dirty="0" err="1"/>
              <a:t>CryoDRGN</a:t>
            </a:r>
            <a:r>
              <a:rPr lang="en-US" altLang="zh-TW" dirty="0"/>
              <a:t> </a:t>
            </a:r>
            <a:r>
              <a:rPr lang="en-US" altLang="zh-TW" dirty="0" smtClean="0"/>
              <a:t>[6,7]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01" y="1219201"/>
            <a:ext cx="6005689" cy="24258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672434"/>
            <a:ext cx="6672844" cy="1967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030924" y="1799486"/>
                <a:ext cx="24609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from z, and use z with 2D lattice start form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obtain final structure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24" y="1799486"/>
                <a:ext cx="2460995" cy="1200329"/>
              </a:xfrm>
              <a:prstGeom prst="rect">
                <a:avLst/>
              </a:prstGeom>
              <a:blipFill>
                <a:blip r:embed="rId4"/>
                <a:stretch>
                  <a:fillRect l="-1980" t="-2538" b="-7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3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en-US" altLang="zh-TW" dirty="0" err="1"/>
              <a:t>CryoDRGN</a:t>
            </a:r>
            <a:r>
              <a:rPr lang="en-US" altLang="zh-TW" dirty="0"/>
              <a:t> </a:t>
            </a:r>
            <a:r>
              <a:rPr lang="en-US" altLang="zh-TW" dirty="0" smtClean="0"/>
              <a:t>- Architecture vs Training Time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23" y="1556792"/>
            <a:ext cx="5004178" cy="36216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38" y="1556792"/>
            <a:ext cx="4988387" cy="32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4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en-US" altLang="zh-TW" dirty="0" err="1" smtClean="0"/>
              <a:t>CryoDRGN</a:t>
            </a:r>
            <a:r>
              <a:rPr lang="en-US" altLang="zh-TW" dirty="0" smtClean="0"/>
              <a:t> – Discrete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202917"/>
            <a:ext cx="6304850" cy="4970325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8112224" y="1700808"/>
            <a:ext cx="1008112" cy="3600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192344" y="1414518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detect outlier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215680" y="1141443"/>
                <a:ext cx="2460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dim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)=1</m:t>
                      </m:r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1141443"/>
                <a:ext cx="246099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821760" y="1116852"/>
                <a:ext cx="2460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dim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)=10</m:t>
                      </m:r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760" y="1116852"/>
                <a:ext cx="246099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04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en-US" altLang="zh-TW" dirty="0" err="1" smtClean="0"/>
              <a:t>CryoDRGN</a:t>
            </a:r>
            <a:r>
              <a:rPr lang="en-US" altLang="zh-TW" dirty="0" smtClean="0"/>
              <a:t> – Continuous </a:t>
            </a:r>
            <a:r>
              <a:rPr lang="en-US" altLang="zh-TW" dirty="0"/>
              <a:t>analysis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 traverse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Graph traverse (Detect possible trajectory between conformations)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 KNN on latent space (Euclidean-distance,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 K-means on latent space with 20 class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Traverse from one cluster center to the other cluster center using shortest path algorithm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329" y="38623"/>
            <a:ext cx="2029200" cy="22087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4" y="1634013"/>
            <a:ext cx="7176344" cy="19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9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 Experiment </a:t>
            </a:r>
            <a:r>
              <a:rPr lang="en-US" altLang="zh-TW" dirty="0"/>
              <a:t>data - 70s Ribosome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70s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Ribosome  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=130, 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=130,  </m:t>
                    </m:r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first 5000 particles contains  EF-G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22" y="2924944"/>
            <a:ext cx="2175123" cy="18494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729" y="2910807"/>
            <a:ext cx="2226912" cy="1771826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4738718" y="4108533"/>
            <a:ext cx="586121" cy="50584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265234" y="2910807"/>
            <a:ext cx="586121" cy="50584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38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 Experiment data - 70s Ribosome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11000 resample volumes with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75×75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voxels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961" y="2282266"/>
            <a:ext cx="2433043" cy="18773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882" y="2354038"/>
            <a:ext cx="2490009" cy="18560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33" y="2795507"/>
            <a:ext cx="2513106" cy="18591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023" y="2801333"/>
            <a:ext cx="2517591" cy="194541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567" y="4376097"/>
            <a:ext cx="1357224" cy="178920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2536" y="4347377"/>
            <a:ext cx="1653314" cy="176070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1126" y="4465532"/>
            <a:ext cx="1416764" cy="168608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790870" y="1929309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291099" y="1831481"/>
                <a:ext cx="3168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2SDR</a:t>
                </a:r>
                <a:r>
                  <a:rPr lang="en-US" altLang="zh-TW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=19, 0.9</m:t>
                    </m:r>
                  </m:oMath>
                </a14:m>
                <a:r>
                  <a:rPr lang="en-US" altLang="zh-TW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099" y="1831481"/>
                <a:ext cx="3168352" cy="646331"/>
              </a:xfrm>
              <a:prstGeom prst="rect">
                <a:avLst/>
              </a:prstGeom>
              <a:blipFill>
                <a:blip r:embed="rId10"/>
                <a:stretch>
                  <a:fillRect l="-1538" t="-4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4397966" y="4731272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549999" y="4662573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 rot="16200000">
            <a:off x="2251461" y="2890656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impurity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 rot="16200000">
            <a:off x="-654332" y="3046131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30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Experiment data - 70s Ribosome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3DVA: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130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×130×1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 voxels</a:t>
                </a:r>
              </a:p>
              <a:p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CryoDRGN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128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×128×128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voxels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230135"/>
              </p:ext>
            </p:extLst>
          </p:nvPr>
        </p:nvGraphicFramePr>
        <p:xfrm>
          <a:off x="3359696" y="2780928"/>
          <a:ext cx="5996499" cy="1481296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2353431">
                  <a:extLst>
                    <a:ext uri="{9D8B030D-6E8A-4147-A177-3AD203B41FA5}">
                      <a16:colId xmlns:a16="http://schemas.microsoft.com/office/drawing/2014/main" val="3938309560"/>
                    </a:ext>
                  </a:extLst>
                </a:gridCol>
                <a:gridCol w="1720420">
                  <a:extLst>
                    <a:ext uri="{9D8B030D-6E8A-4147-A177-3AD203B41FA5}">
                      <a16:colId xmlns:a16="http://schemas.microsoft.com/office/drawing/2014/main" val="2766650486"/>
                    </a:ext>
                  </a:extLst>
                </a:gridCol>
                <a:gridCol w="1922648">
                  <a:extLst>
                    <a:ext uri="{9D8B030D-6E8A-4147-A177-3AD203B41FA5}">
                      <a16:colId xmlns:a16="http://schemas.microsoft.com/office/drawing/2014/main" val="1539581178"/>
                    </a:ext>
                  </a:extLst>
                </a:gridCol>
              </a:tblGrid>
              <a:tr h="230751">
                <a:tc>
                  <a:txBody>
                    <a:bodyPr/>
                    <a:lstStyle/>
                    <a:p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impurity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1580007"/>
                  </a:ext>
                </a:extLst>
              </a:tr>
              <a:tr h="301744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Resample +PCA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0.1478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 min (~1 min)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469790"/>
                  </a:ext>
                </a:extLst>
              </a:tr>
              <a:tr h="301744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Resample +2SDR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0.1076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r>
                        <a:rPr lang="en-US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 (~3 min)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1993901"/>
                  </a:ext>
                </a:extLst>
              </a:tr>
              <a:tr h="301744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3DVA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0.1459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31min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1880255"/>
                  </a:ext>
                </a:extLst>
              </a:tr>
              <a:tr h="301744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CryoDRGN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0.1072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73min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832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40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 Possible problem with resample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Prefer orientation still affect the SNR of reconstruction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deal with translation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 or low/high pass filter  or symmetry may also  need to be considered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66" y="2774964"/>
            <a:ext cx="3754043" cy="35118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33" y="2706851"/>
            <a:ext cx="44196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Multi-reference </a:t>
            </a:r>
            <a:r>
              <a:rPr lang="en-US" altLang="zh-TW" dirty="0"/>
              <a:t>Classification</a:t>
            </a:r>
            <a:r>
              <a:rPr lang="en-US" altLang="zh-TW" dirty="0" smtClean="0"/>
              <a:t>/</a:t>
            </a:r>
            <a:br>
              <a:rPr lang="en-US" altLang="zh-TW" dirty="0" smtClean="0"/>
            </a:br>
            <a:r>
              <a:rPr lang="en-US" altLang="zh-TW" dirty="0" smtClean="0"/>
              <a:t>Maximum </a:t>
            </a:r>
            <a:r>
              <a:rPr lang="en-US" altLang="zh-TW" dirty="0"/>
              <a:t>Likelihood </a:t>
            </a:r>
            <a:r>
              <a:rPr lang="en-US" altLang="zh-TW" dirty="0" smtClean="0"/>
              <a:t>Classification [1]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ultiple initial 3D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will be generated through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 of the consensus 3D models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to deal with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Unknown number of discrete state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conformations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2852936"/>
            <a:ext cx="5033194" cy="36550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67" y="4211456"/>
            <a:ext cx="601601" cy="9153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72" y="4347337"/>
            <a:ext cx="619125" cy="73156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1" y="4279731"/>
            <a:ext cx="733220" cy="8667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76" y="2924733"/>
            <a:ext cx="4857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Topics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conformation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Meaningful latent space and energy landscape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  <a:p>
            <a:pPr lvl="2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synthetic data [17]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analysis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dataset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dataset larger than 2 class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780928"/>
            <a:ext cx="5335314" cy="31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Scheres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Sjors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HW.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of structurally heterogeneous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data in RELION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Methods in enzymology. Vol. 579. Academic Press, 2016. 125-157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Jonić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Slavica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methods for analyzing conformational variability of macromolecular complexes from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-electron microscopy images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Current opinion in structural biology 43 (2017): 114-121.</a:t>
            </a:r>
            <a:endParaRPr lang="en-US" altLang="zh-TW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Penczek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Pawel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A., Marek Kimmel, and Christian MT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Spahn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conformational states of macromolecules by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eigen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-analysis of resampled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images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Structure 19.11 (2011): 1582-1590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Punjani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Ali, and David J. Fleet.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Variability Analysis: Directly resolving continuous flexibility and discrete heterogeneity from single particle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images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(2020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TW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3DVA : 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://cryosparc.com/docs/tutorials/3d-variability-analysis</a:t>
            </a:r>
            <a:endParaRPr lang="en-US" altLang="zh-TW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Zhong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Ellen D., et al.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Reconstructing continuously heterogeneous structures from single particle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with deep generative models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arXiv:1909.05215 (2019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Zhong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Ellen D., et al. "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CryoDRGN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Reconstruction of heterogeneous structures from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-electron micrographs using neural networks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(2020).</a:t>
            </a:r>
            <a:endParaRPr lang="en-US" altLang="zh-TW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Nakane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Takanori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Characterisation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molecular motions in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single-particle data by multi-body refinement in RELION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Elife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(2018): e36861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Ilca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Serban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L., et al.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Localized reconstruction of subunits from electron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cryomicroscopy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of macromolecular complexes.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Nature Communications 6 (2015): 8843.</a:t>
            </a:r>
          </a:p>
          <a:p>
            <a:pPr marL="0" indent="0">
              <a:buNone/>
            </a:pPr>
            <a:endParaRPr lang="en-US" altLang="zh-TW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59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Frank, Joachim, and Abbas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Ourmazd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changes in structure mapped by manifold embedding of single-particle data in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Methods 100 (2016): 61-67.</a:t>
            </a: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zh-TW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Qiyu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HEMNMA: hybrid electron microscopy normal mode analysis to fully explore macromolecular dynamics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Structure 22 (2014): 496-506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Tagare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Hemant D., et al.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reconstructing principal components of heterogeneous particles from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images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Journal of structural biology 191.2 (2015): 245-262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US" altLang="zh-TW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Katsevich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Eugene, Alexander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Katsevich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Amit Singer.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 matrix estimation for the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heterogeneity problem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SIAM journal on imaging sciences 8.1 (2015): 126-185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[14]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Andén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Joakim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Amit Singer.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variability from noisy tomographic projections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SIAM journal on imaging sciences 11.2 (2018): 1441-1492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15] 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Haselbach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Ilya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Komarov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Dmitry E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Agafonov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Klaus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Hartmuth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Benjamin Graf,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Olexandr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Dy-bkov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Henning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Urlaub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Berthold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Kastner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Reinhard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 ̈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uhrmann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Holger Stark. 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con-formational dynamics of the human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spliceosomal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bact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.” Cell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172(3):454–464, 2018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16] 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Liao,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Hstau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Y., </a:t>
            </a:r>
            <a:r>
              <a:rPr lang="en-US" altLang="zh-TW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Yaser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Hashem, and Joachim Frank. "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estimation of three-dimensional covariance and its application in the analysis of heterogeneous samples in </a:t>
            </a:r>
            <a:r>
              <a:rPr lang="en-US" altLang="zh-TW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-electron microscopy</a:t>
            </a:r>
            <a:r>
              <a:rPr lang="en-US" altLang="zh-TW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Structure 23.6 (2015): 1129-1137</a:t>
            </a:r>
            <a:r>
              <a:rPr lang="en-US" altLang="zh-TW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[17] Seitz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Evan, et al. "Simulation of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 ensembles from atomic models of molecules exhibiting continuous conformations." </a:t>
            </a:r>
            <a:r>
              <a:rPr lang="en-US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BioRxiv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(2019): 864116.</a:t>
            </a:r>
            <a:endParaRPr lang="zh-TW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638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Taxonomy of </a:t>
            </a:r>
            <a:r>
              <a:rPr lang="en-US" altLang="zh-TW" dirty="0"/>
              <a:t>computational method [2]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15" y="1844953"/>
            <a:ext cx="9744170" cy="2936267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240016" y="3688080"/>
            <a:ext cx="1944216" cy="1440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07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59" y="1219200"/>
            <a:ext cx="5390639" cy="43960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Classification Based on Statistical Analysis [2]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782544" cy="4937760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3D Covariance matrix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2D covariance matrix [16]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heavily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2D images [13,14]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variance map can be use for focus classification [8,9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 need to construct 3D covariance matrix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Eigenvectors can also be estimated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large series of 3D reconstructions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random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bootstrapping 2D images [3,15]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 from 2D images [4,5,6,7,12]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766658" y="3789040"/>
            <a:ext cx="2921237" cy="475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7032104" y="4264144"/>
            <a:ext cx="462152" cy="897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951984" y="5203894"/>
            <a:ext cx="24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Focus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0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Heterogeneity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altLang="zh-TW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acc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</m:oMath>
                </a14:m>
                <a:r>
                  <a:rPr lang="en-US" altLang="zh-TW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(Assume orientations are known)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 the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US" altLang="zh-TW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Denote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altLang="zh-TW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zh-TW" alt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</a:t>
                </a:r>
                <a:r>
                  <a:rPr lang="en-US" altLang="zh-TW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eigenvectors of Cov(V) </a:t>
                </a:r>
                <a:endParaRPr lang="en-US" altLang="zh-TW" dirty="0" smtClean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US" altLang="zh-TW" dirty="0" smtClean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TW" alt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sup>
                            </m:sSubSup>
                            <m:r>
                              <a:rPr lang="zh-TW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  <m:d>
                      <m:d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  <m:r>
                      <m:rPr>
                        <m:sty m:val="p"/>
                      </m:rPr>
                      <a:rPr lang="el-GR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TW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l-GR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Find</a:t>
                </a:r>
                <a:r>
                  <a:rPr lang="en-US" altLang="zh-TW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least square for each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TW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K-means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known as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factorial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coordinate,</a:t>
                </a:r>
              </a:p>
              <a:p>
                <a:pPr marL="0" indent="0">
                  <a:buNone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reaction coordinate or latent representation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00" t="-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896200" y="612710"/>
                <a:ext cx="3307296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612710"/>
                <a:ext cx="3307296" cy="407099"/>
              </a:xfrm>
              <a:prstGeom prst="rect">
                <a:avLst/>
              </a:prstGeom>
              <a:blipFill>
                <a:blip r:embed="rId3"/>
                <a:stretch>
                  <a:fillRect l="-1473" t="-4545" b="-196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897" y="3772422"/>
            <a:ext cx="2443200" cy="2488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322921" y="3931990"/>
            <a:ext cx="936104" cy="2151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436509" y="3929369"/>
            <a:ext cx="936104" cy="2151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141" y="4339655"/>
            <a:ext cx="1297950" cy="676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5393757"/>
            <a:ext cx="991378" cy="68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2495" y="128905"/>
            <a:ext cx="10972800" cy="990600"/>
          </a:xfrm>
        </p:spPr>
        <p:txBody>
          <a:bodyPr/>
          <a:lstStyle/>
          <a:p>
            <a:r>
              <a:rPr lang="en-US" altLang="zh-TW" dirty="0" smtClean="0"/>
              <a:t>1. Eigen-Analysis [3]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422504" cy="4937760"/>
          </a:xfrm>
        </p:spPr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HyperGeometric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tratified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esampling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(HGSR)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scheme 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may results in non-uniform distribution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resampled volumes may contains streak patterns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factorial coordinate for clustering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pic>
        <p:nvPicPr>
          <p:cNvPr id="1026" name="Picture 2" descr="https://ars.els-cdn.com/content/image/1-s2.0-S0969212611003571-gr1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251075"/>
            <a:ext cx="3608909" cy="5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704512" y="3808474"/>
            <a:ext cx="288032" cy="916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7" idx="3"/>
          </p:cNvCxnSpPr>
          <p:nvPr/>
        </p:nvCxnSpPr>
        <p:spPr>
          <a:xfrm flipV="1">
            <a:off x="10992544" y="4266808"/>
            <a:ext cx="296541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1307367" y="4082142"/>
            <a:ext cx="6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3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1700808"/>
            <a:ext cx="6464908" cy="42257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Eigen-Analysis [</a:t>
            </a:r>
            <a:r>
              <a:rPr lang="en-US" altLang="zh-TW" dirty="0" smtClean="0"/>
              <a:t>3]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HGSR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5198368" cy="4937760"/>
              </a:xfrm>
            </p:spPr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 of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images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divided into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subsets according to orientations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Resampling is performed independently within each subset</a:t>
                </a: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angular distribution of the resampled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kept uniform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Accomplished by drawing the same number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images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each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stratum</a:t>
                </a:r>
              </a:p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obtained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sets each contains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𝑚𝑅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images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5198368" cy="4937760"/>
              </a:xfrm>
              <a:blipFill>
                <a:blip r:embed="rId3"/>
                <a:stretch>
                  <a:fillRect l="-1055" t="-1111" r="-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80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Eigen-Analysis </a:t>
            </a:r>
            <a:r>
              <a:rPr lang="en-US" altLang="zh-TW" dirty="0" smtClean="0"/>
              <a:t>- Synthetic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70S Ribosome Synthetic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11E32-B9A0-4C06-A644-818AE0A5CA07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Gill Sans MT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Gill Sans MT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862545"/>
            <a:ext cx="7033299" cy="48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432774</TotalTime>
  <Words>2427</Words>
  <Application>Microsoft Office PowerPoint</Application>
  <PresentationFormat>寬螢幕</PresentationFormat>
  <Paragraphs>276</Paragraphs>
  <Slides>32</Slides>
  <Notes>12</Notes>
  <HiddenSlides>0</HiddenSlides>
  <MMClips>3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9" baseType="lpstr">
      <vt:lpstr>Arial Unicode MS</vt:lpstr>
      <vt:lpstr>Gill Sans MT</vt:lpstr>
      <vt:lpstr>STXingkai</vt:lpstr>
      <vt:lpstr>超世紀波卡體一空陰</vt:lpstr>
      <vt:lpstr>新細明體</vt:lpstr>
      <vt:lpstr>標楷體</vt:lpstr>
      <vt:lpstr>Arial</vt:lpstr>
      <vt:lpstr>Berlin Sans FB Demi</vt:lpstr>
      <vt:lpstr>Bookman Old Style</vt:lpstr>
      <vt:lpstr>Britannic Bold</vt:lpstr>
      <vt:lpstr>Brush Script MT</vt:lpstr>
      <vt:lpstr>Calibri</vt:lpstr>
      <vt:lpstr>Cambria Math</vt:lpstr>
      <vt:lpstr>Times New Roman</vt:lpstr>
      <vt:lpstr>Wingdings</vt:lpstr>
      <vt:lpstr>Wingdings 3</vt:lpstr>
      <vt:lpstr>原創</vt:lpstr>
      <vt:lpstr>3D Variability Analysis in cryo-EM</vt:lpstr>
      <vt:lpstr>3D Variability</vt:lpstr>
      <vt:lpstr>Multi-reference Classification/ Maximum Likelihood Classification [1]</vt:lpstr>
      <vt:lpstr>Taxonomy of computational method [2]</vt:lpstr>
      <vt:lpstr>Classification Based on Statistical Analysis [2]</vt:lpstr>
      <vt:lpstr>Heterogeneity Problem</vt:lpstr>
      <vt:lpstr>1. Eigen-Analysis [3]</vt:lpstr>
      <vt:lpstr>1. Eigen-Analysis [3] - HGSR</vt:lpstr>
      <vt:lpstr>1. Eigen-Analysis - Synthetic data</vt:lpstr>
      <vt:lpstr>1. Eigen-Analysis - Conformation</vt:lpstr>
      <vt:lpstr>1. Eigen-Analysis - PCA vs 2SDR</vt:lpstr>
      <vt:lpstr>1. Eigen-Analysis - Interpretation of eigenvolume</vt:lpstr>
      <vt:lpstr>1. Eigen-Analysis - 3DPCA – (Continuous)</vt:lpstr>
      <vt:lpstr>1. Eigen-Analysis - PCA vs 2SDR</vt:lpstr>
      <vt:lpstr>2. 3DVA [4,5]</vt:lpstr>
      <vt:lpstr>50S Ribosomal Intermediates Experiment Dataset</vt:lpstr>
      <vt:lpstr>2. 3DVA (Discrete analysis)</vt:lpstr>
      <vt:lpstr>2. 3DVA (Continuous analysis)</vt:lpstr>
      <vt:lpstr>Variational autoencoder</vt:lpstr>
      <vt:lpstr>Variational autoencoder (https://www.jeremyjordan.me/variational-autoencoders/)</vt:lpstr>
      <vt:lpstr>3. CryoDRGN [6,7]</vt:lpstr>
      <vt:lpstr>3. CryoDRGN [6,7]</vt:lpstr>
      <vt:lpstr>3. CryoDRGN - Architecture vs Training Time </vt:lpstr>
      <vt:lpstr>3. CryoDRGN – Discrete analysis</vt:lpstr>
      <vt:lpstr>3. CryoDRGN – Continuous analysis</vt:lpstr>
      <vt:lpstr>4. Experiment data - 70s Ribosome</vt:lpstr>
      <vt:lpstr>4. Experiment data - 70s Ribosome</vt:lpstr>
      <vt:lpstr>4. Experiment data - 70s Ribosome</vt:lpstr>
      <vt:lpstr>4. Possible problem with resample</vt:lpstr>
      <vt:lpstr>Other Topics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arryz</dc:creator>
  <cp:lastModifiedBy>phonchi</cp:lastModifiedBy>
  <cp:revision>6088</cp:revision>
  <cp:lastPrinted>2020-05-13T10:18:55Z</cp:lastPrinted>
  <dcterms:created xsi:type="dcterms:W3CDTF">2008-09-09T01:56:11Z</dcterms:created>
  <dcterms:modified xsi:type="dcterms:W3CDTF">2020-05-14T08:38:51Z</dcterms:modified>
</cp:coreProperties>
</file>